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9" r:id="rId3"/>
    <p:sldId id="257" r:id="rId4"/>
    <p:sldId id="258" r:id="rId5"/>
    <p:sldId id="260" r:id="rId6"/>
    <p:sldId id="263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27004E"/>
    <a:srgbClr val="28004F"/>
    <a:srgbClr val="FFAF18"/>
    <a:srgbClr val="3A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96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4B0C55-A929-41B6-8074-08B1B81A6B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083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BAD6F4-304C-4F20-8EC4-05715DFEFD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306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AD6F4-304C-4F20-8EC4-05715DFEFD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44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44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58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955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341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57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22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73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4114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8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60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76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91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98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5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54001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38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38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248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867150" y="2851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525463" y="5900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6248400"/>
            <a:ext cx="9144000" cy="100013"/>
          </a:xfrm>
          <a:prstGeom prst="rect">
            <a:avLst/>
          </a:prstGeom>
          <a:gradFill rotWithShape="0">
            <a:gsLst>
              <a:gs pos="0">
                <a:srgbClr val="FFAF18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53" name="Picture 29" descr="logo_m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38900"/>
            <a:ext cx="762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38400"/>
            <a:ext cx="8382000" cy="1219200"/>
          </a:xfrm>
        </p:spPr>
        <p:txBody>
          <a:bodyPr anchor="ctr"/>
          <a:lstStyle/>
          <a:p>
            <a:r>
              <a:rPr lang="en-US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Design of a Vortex </a:t>
            </a:r>
            <a:r>
              <a:rPr lang="en-US" sz="4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End-Burning </a:t>
            </a:r>
            <a:r>
              <a:rPr lang="en-US" sz="40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Hybrid </a:t>
            </a:r>
            <a:r>
              <a:rPr lang="en-US" sz="4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Rocket Engine</a:t>
            </a:r>
            <a:endParaRPr lang="en-US" altLang="en-US" sz="4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Picture 4" descr="Macintosh HD:Users:laurenbrunacini:Desktop:Screen Shot 2014-10-20 at 7.41.26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/>
        </p:blipFill>
        <p:spPr bwMode="auto">
          <a:xfrm>
            <a:off x="0" y="13544"/>
            <a:ext cx="9144000" cy="18152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tx1">
                <a:lumMod val="75000"/>
                <a:lumOff val="25000"/>
                <a:alpha val="40000"/>
              </a:schemeClr>
            </a:outerShdw>
            <a:softEdge rad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Subtitle 5"/>
          <p:cNvSpPr txBox="1"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Annual Arizona Space </a:t>
            </a:r>
            <a:r>
              <a:rPr lang="en-US" sz="2000" dirty="0" smtClean="0"/>
              <a:t>Grant Symposium</a:t>
            </a:r>
            <a:endParaRPr lang="en-US" sz="2000" dirty="0" smtClean="0"/>
          </a:p>
          <a:p>
            <a:pPr algn="ctr"/>
            <a:r>
              <a:rPr lang="en-US" sz="2000" dirty="0" smtClean="0"/>
              <a:t>William Templeton</a:t>
            </a:r>
          </a:p>
          <a:p>
            <a:pPr algn="ctr"/>
            <a:r>
              <a:rPr lang="en-US" sz="2000" dirty="0" smtClean="0"/>
              <a:t>Mentor: Dr. John </a:t>
            </a:r>
            <a:r>
              <a:rPr lang="en-US" sz="2000" dirty="0" err="1" smtClean="0"/>
              <a:t>Rajadas</a:t>
            </a:r>
            <a:endParaRPr lang="en-US" sz="2000" dirty="0"/>
          </a:p>
        </p:txBody>
      </p:sp>
      <p:pic>
        <p:nvPicPr>
          <p:cNvPr id="7" name="Picture 9" descr="nic_web300x250pp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5" descr="azsgc_black_l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Campus Testing Site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25" y="1209194"/>
            <a:ext cx="6366751" cy="302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419600"/>
            <a:ext cx="83058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u="sng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Testing procedures facility design based on DoD and Military Specifications: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AIR FORCE SPACE COMMAND MANUAL 91-710 VOLUME </a:t>
            </a:r>
            <a:r>
              <a:rPr lang="en-US" sz="18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RANGE SAFETY USER REQUIREMENTS MANUAL VOLUME 3 LAUNCH VEHICLES, PAYLOADS, AND GROUND SUPPORT SYSTEMS REQUIREMENTS</a:t>
            </a:r>
            <a:endParaRPr lang="en-US" sz="1600" b="1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DoD 4145.26-M </a:t>
            </a:r>
            <a:endParaRPr lang="en-US" sz="1800" b="1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DOD 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Contractor’s Safety Manual For Ammunition and Explosives </a:t>
            </a:r>
            <a:endParaRPr lang="en-US" sz="18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9" descr="nic_web300x250p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 descr="azsgc_black_l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0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laurenbrunacini:Desktop:Screen Shot 2014-10-20 at 7.41.26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/>
        </p:blipFill>
        <p:spPr bwMode="auto">
          <a:xfrm>
            <a:off x="0" y="13544"/>
            <a:ext cx="9144000" cy="18152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tx1">
                <a:lumMod val="75000"/>
                <a:lumOff val="25000"/>
                <a:alpha val="40000"/>
              </a:schemeClr>
            </a:outerShdw>
            <a:softEdge rad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382000" cy="914400"/>
          </a:xfrm>
        </p:spPr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382000" cy="304804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NASA Space Grant</a:t>
            </a:r>
          </a:p>
          <a:p>
            <a:pPr marL="0" indent="0" algn="ctr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My mentor: Dr. John </a:t>
            </a:r>
            <a:r>
              <a:rPr lang="en-US" sz="2800" dirty="0" err="1" smtClean="0"/>
              <a:t>Rajadas</a:t>
            </a: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The members of Daedalus Astronautics and our faculty advisor Dr. </a:t>
            </a:r>
            <a:r>
              <a:rPr lang="en-US" sz="2800" dirty="0" err="1" smtClean="0"/>
              <a:t>Valana</a:t>
            </a:r>
            <a:r>
              <a:rPr lang="en-US" sz="2800" dirty="0" smtClean="0"/>
              <a:t> Wells</a:t>
            </a:r>
          </a:p>
        </p:txBody>
      </p:sp>
      <p:pic>
        <p:nvPicPr>
          <p:cNvPr id="5" name="Picture 5" descr="azsgc_black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462956"/>
            <a:ext cx="914400" cy="12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9" descr="nic_web300x250pp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2956"/>
            <a:ext cx="1422962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775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Overview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4724400"/>
          </a:xfrm>
        </p:spPr>
        <p:txBody>
          <a:bodyPr/>
          <a:lstStyle/>
          <a:p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Overview of Chemical Rocket Propulsion</a:t>
            </a:r>
          </a:p>
          <a:p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Conventional Hybrid Engine Design v. VEBH Design</a:t>
            </a:r>
          </a:p>
          <a:p>
            <a:r>
              <a:rPr lang="en-US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Injection </a:t>
            </a:r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System</a:t>
            </a:r>
          </a:p>
          <a:p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Combustion Mechanics of VEBH</a:t>
            </a:r>
          </a:p>
          <a:p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</a:t>
            </a:r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Feed System </a:t>
            </a:r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Development</a:t>
            </a:r>
          </a:p>
          <a:p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Motor and Fuel Fabrication</a:t>
            </a:r>
          </a:p>
          <a:p>
            <a:r>
              <a:rPr lang="en-US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West Campus Engine Testing </a:t>
            </a:r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Shelter</a:t>
            </a:r>
            <a:endParaRPr lang="en-US" sz="2800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West </a:t>
            </a:r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Campus Testing Site </a:t>
            </a:r>
            <a:r>
              <a:rPr lang="en-US" sz="28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Development</a:t>
            </a:r>
          </a:p>
          <a:p>
            <a:endParaRPr lang="en-US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>
              <a:buNone/>
            </a:pPr>
            <a:endParaRPr lang="en-US" dirty="0" smtClean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Picture 9" descr="nic_web300x250p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azsgc_black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219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Chemical Rocket Propulsion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Picture 9" descr="nic_web300x250p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azsgc_black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0000" r="34999" b="5000"/>
          <a:stretch/>
        </p:blipFill>
        <p:spPr>
          <a:xfrm>
            <a:off x="604529" y="1103763"/>
            <a:ext cx="3045310" cy="481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6251" r="29166" b="29999"/>
          <a:stretch/>
        </p:blipFill>
        <p:spPr>
          <a:xfrm>
            <a:off x="3810000" y="1103763"/>
            <a:ext cx="4754880" cy="2279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30000" r="28332" b="27500"/>
          <a:stretch/>
        </p:blipFill>
        <p:spPr>
          <a:xfrm>
            <a:off x="3810000" y="3542163"/>
            <a:ext cx="4754880" cy="2377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878211"/>
            <a:ext cx="737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Figures from Rocket Propulsion Elements </a:t>
            </a: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</a:t>
            </a:r>
            <a:r>
              <a:rPr lang="en-US" sz="2000" baseline="300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Edition </a:t>
            </a: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656" y="457200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Conventional Hybrid Engine Design v. VEBH Design</a:t>
            </a:r>
            <a:b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en-US" dirty="0"/>
          </a:p>
        </p:txBody>
      </p:sp>
      <p:pic>
        <p:nvPicPr>
          <p:cNvPr id="4" name="Picture 9" descr="nic_web300x250p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azsgc_black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8678" y="1219200"/>
            <a:ext cx="5562599" cy="114104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24812" r="32537" b="23302"/>
          <a:stretch/>
        </p:blipFill>
        <p:spPr>
          <a:xfrm>
            <a:off x="2839777" y="2513058"/>
            <a:ext cx="3200400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1605057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Input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0895" y="1605057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Exhaust Out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452" y="197438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Fuel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131" y="434340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Fuel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3478768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Input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81600" y="3663434"/>
            <a:ext cx="858578" cy="7036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62400" y="3663434"/>
            <a:ext cx="2133600" cy="5275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00997" y="2723578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Exhaust Out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4696489" y="2904781"/>
            <a:ext cx="1504508" cy="34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1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5555" r="13737" b="18889"/>
          <a:stretch/>
        </p:blipFill>
        <p:spPr>
          <a:xfrm>
            <a:off x="1463040" y="921774"/>
            <a:ext cx="6217920" cy="50144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14400"/>
          </a:xfrm>
        </p:spPr>
        <p:txBody>
          <a:bodyPr/>
          <a:lstStyle/>
          <a:p>
            <a: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Injection System</a:t>
            </a:r>
            <a: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en-US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en-US" dirty="0"/>
          </a:p>
        </p:txBody>
      </p:sp>
      <p:pic>
        <p:nvPicPr>
          <p:cNvPr id="8" name="Picture 9" descr="nic_web300x250p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 descr="azsgc_black_l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85513" y="3657600"/>
            <a:ext cx="1358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Feed System Input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6705600" y="3733800"/>
            <a:ext cx="1079913" cy="52396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2336105"/>
            <a:ext cx="135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Oxidizer Injector Ports</a:t>
            </a:r>
            <a:endParaRPr lang="en-US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>
          <a:xfrm>
            <a:off x="1358487" y="2797770"/>
            <a:ext cx="927513" cy="1740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74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Mechanics of VEBH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23750" r="29166" b="7500"/>
          <a:stretch/>
        </p:blipFill>
        <p:spPr>
          <a:xfrm>
            <a:off x="2381250" y="1143000"/>
            <a:ext cx="4533900" cy="465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650" y="5867400"/>
            <a:ext cx="737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Figure from </a:t>
            </a:r>
            <a:r>
              <a:rPr lang="en-US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Fundamentals of hybrid rocket combustion and Propulsion</a:t>
            </a:r>
            <a:endParaRPr lang="en-US" sz="1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1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914400"/>
          </a:xfrm>
        </p:spPr>
        <p:txBody>
          <a:bodyPr/>
          <a:lstStyle/>
          <a:p>
            <a:r>
              <a:rPr lang="en-US" dirty="0" smtClean="0"/>
              <a:t>Oxidizer Feed System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4" y="952500"/>
            <a:ext cx="8008232" cy="4953000"/>
          </a:xfrm>
          <a:prstGeom prst="rect">
            <a:avLst/>
          </a:prstGeom>
        </p:spPr>
      </p:pic>
      <p:pic>
        <p:nvPicPr>
          <p:cNvPr id="8" name="Picture 9" descr="nic_web300x250pp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 descr="azsgc_black_l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311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134"/>
            <a:ext cx="8382000" cy="914400"/>
          </a:xfrm>
        </p:spPr>
        <p:txBody>
          <a:bodyPr/>
          <a:lstStyle/>
          <a:p>
            <a:r>
              <a:rPr lang="en-US" dirty="0" smtClean="0"/>
              <a:t>Motor Fabrication</a:t>
            </a:r>
            <a:endParaRPr lang="en-US" dirty="0"/>
          </a:p>
        </p:txBody>
      </p:sp>
      <p:pic>
        <p:nvPicPr>
          <p:cNvPr id="4" name="Picture 9" descr="nic_web300x250p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24601"/>
            <a:ext cx="64262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azsgc_black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41009"/>
            <a:ext cx="369217" cy="51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222" r="17500" b="7778"/>
          <a:stretch/>
        </p:blipFill>
        <p:spPr>
          <a:xfrm>
            <a:off x="1025408" y="1044466"/>
            <a:ext cx="3435585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36111" r="747" b="21967"/>
          <a:stretch/>
        </p:blipFill>
        <p:spPr>
          <a:xfrm>
            <a:off x="1960501" y="4495800"/>
            <a:ext cx="5222993" cy="1689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11112"/>
          <a:stretch/>
        </p:blipFill>
        <p:spPr>
          <a:xfrm rot="5400000">
            <a:off x="4865376" y="1246451"/>
            <a:ext cx="3276479" cy="29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9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Campus Testing Shelter</a:t>
            </a:r>
            <a:endParaRPr lang="en-US" dirty="0"/>
          </a:p>
        </p:txBody>
      </p:sp>
      <p:pic>
        <p:nvPicPr>
          <p:cNvPr id="4" name="IMG_12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27" y="1206353"/>
            <a:ext cx="7902747" cy="44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black_maroon (2)</Template>
  <TotalTime>1404</TotalTime>
  <Words>177</Words>
  <Application>Microsoft Office PowerPoint</Application>
  <PresentationFormat>On-screen Show (4:3)</PresentationFormat>
  <Paragraphs>43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Ebrima</vt:lpstr>
      <vt:lpstr>Times New Roman</vt:lpstr>
      <vt:lpstr>Default Design</vt:lpstr>
      <vt:lpstr>Design of a Vortex End-Burning Hybrid Rocket Engine</vt:lpstr>
      <vt:lpstr>Overview</vt:lpstr>
      <vt:lpstr>Chemical Rocket Propulsion</vt:lpstr>
      <vt:lpstr>Conventional Hybrid Engine Design v. VEBH Design </vt:lpstr>
      <vt:lpstr>Oxidizer Injection System </vt:lpstr>
      <vt:lpstr>Combustion Mechanics of VEBH</vt:lpstr>
      <vt:lpstr>Oxidizer Feed System</vt:lpstr>
      <vt:lpstr>Motor Fabrication</vt:lpstr>
      <vt:lpstr>West Campus Testing Shelter</vt:lpstr>
      <vt:lpstr>West Campus Testing Site Development</vt:lpstr>
      <vt:lpstr>Acknowledgments </vt:lpstr>
    </vt:vector>
  </TitlesOfParts>
  <Company>ASU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an End-Burning Vortex Hybrid Rocket Engine</dc:title>
  <dc:creator>William Templeton</dc:creator>
  <cp:lastModifiedBy>William Templeton</cp:lastModifiedBy>
  <cp:revision>26</cp:revision>
  <cp:lastPrinted>2001-05-13T01:33:17Z</cp:lastPrinted>
  <dcterms:created xsi:type="dcterms:W3CDTF">2017-04-04T22:03:27Z</dcterms:created>
  <dcterms:modified xsi:type="dcterms:W3CDTF">2017-04-07T19:23:09Z</dcterms:modified>
</cp:coreProperties>
</file>